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grandir Wide Heavy" charset="1" panose="00000A05000000000000"/>
      <p:regular r:id="rId15"/>
    </p:embeddedFont>
    <p:embeddedFont>
      <p:font typeface="Muli Bold" charset="1" panose="00000800000000000000"/>
      <p:regular r:id="rId16"/>
    </p:embeddedFont>
    <p:embeddedFont>
      <p:font typeface="Muli" charset="1" panose="000005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228600" y="801837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24401">
            <a:off x="4937414" y="8357760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743325" y="7860132"/>
            <a:ext cx="10801350" cy="1163782"/>
            <a:chOff x="0" y="0"/>
            <a:chExt cx="2844800" cy="3065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44800" cy="306510"/>
            </a:xfrm>
            <a:custGeom>
              <a:avLst/>
              <a:gdLst/>
              <a:ahLst/>
              <a:cxnLst/>
              <a:rect r="r" b="b" t="t" l="l"/>
              <a:pathLst>
                <a:path h="306510" w="2844800">
                  <a:moveTo>
                    <a:pt x="36554" y="0"/>
                  </a:moveTo>
                  <a:lnTo>
                    <a:pt x="2808245" y="0"/>
                  </a:lnTo>
                  <a:cubicBezTo>
                    <a:pt x="2828434" y="0"/>
                    <a:pt x="2844800" y="16366"/>
                    <a:pt x="2844800" y="36554"/>
                  </a:cubicBezTo>
                  <a:lnTo>
                    <a:pt x="2844800" y="269956"/>
                  </a:lnTo>
                  <a:cubicBezTo>
                    <a:pt x="2844800" y="290144"/>
                    <a:pt x="2828434" y="306510"/>
                    <a:pt x="2808245" y="306510"/>
                  </a:cubicBezTo>
                  <a:lnTo>
                    <a:pt x="36554" y="306510"/>
                  </a:lnTo>
                  <a:cubicBezTo>
                    <a:pt x="16366" y="306510"/>
                    <a:pt x="0" y="290144"/>
                    <a:pt x="0" y="269956"/>
                  </a:cubicBezTo>
                  <a:lnTo>
                    <a:pt x="0" y="36554"/>
                  </a:lnTo>
                  <a:cubicBezTo>
                    <a:pt x="0" y="16366"/>
                    <a:pt x="16366" y="0"/>
                    <a:pt x="36554" y="0"/>
                  </a:cubicBezTo>
                  <a:close/>
                </a:path>
              </a:pathLst>
            </a:custGeom>
            <a:solidFill>
              <a:srgbClr val="3D36A8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844800" cy="3541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876300"/>
            <a:ext cx="16386164" cy="6723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69"/>
              </a:lnSpc>
            </a:pPr>
            <a:r>
              <a:rPr lang="en-US" b="true" sz="16169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MOVIE STREAMING DATABASE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43549" y="7869182"/>
            <a:ext cx="8800902" cy="1031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40"/>
              </a:lnSpc>
            </a:pPr>
            <a:r>
              <a:rPr lang="en-US" b="true" sz="6029">
                <a:solidFill>
                  <a:srgbClr val="FFFFFF"/>
                </a:solidFill>
                <a:latin typeface="Muli Bold"/>
                <a:ea typeface="Muli Bold"/>
                <a:cs typeface="Muli Bold"/>
                <a:sym typeface="Muli Bold"/>
              </a:rPr>
              <a:t>Ivan Stakhov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58458" y="8130886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17886" y="-640655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834275" y="1823048"/>
            <a:ext cx="6282909" cy="2120482"/>
          </a:xfrm>
          <a:custGeom>
            <a:avLst/>
            <a:gdLst/>
            <a:ahLst/>
            <a:cxnLst/>
            <a:rect r="r" b="b" t="t" l="l"/>
            <a:pathLst>
              <a:path h="2120482" w="6282909">
                <a:moveTo>
                  <a:pt x="0" y="0"/>
                </a:moveTo>
                <a:lnTo>
                  <a:pt x="6282909" y="0"/>
                </a:lnTo>
                <a:lnTo>
                  <a:pt x="6282909" y="2120482"/>
                </a:lnTo>
                <a:lnTo>
                  <a:pt x="0" y="21204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24401">
            <a:off x="-2436668" y="-6645801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1168798"/>
            <a:ext cx="8326661" cy="9736821"/>
          </a:xfrm>
          <a:custGeom>
            <a:avLst/>
            <a:gdLst/>
            <a:ahLst/>
            <a:cxnLst/>
            <a:rect r="r" b="b" t="t" l="l"/>
            <a:pathLst>
              <a:path h="9736821" w="8326661">
                <a:moveTo>
                  <a:pt x="0" y="0"/>
                </a:moveTo>
                <a:lnTo>
                  <a:pt x="8326661" y="0"/>
                </a:lnTo>
                <a:lnTo>
                  <a:pt x="8326661" y="9736821"/>
                </a:lnTo>
                <a:lnTo>
                  <a:pt x="0" y="973682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419529" y="1993076"/>
            <a:ext cx="6399874" cy="1675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07"/>
              </a:lnSpc>
            </a:pPr>
            <a:r>
              <a:rPr lang="en-US" b="true" sz="10307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TOPIC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50556" y="4552517"/>
            <a:ext cx="8708744" cy="470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4979" indent="-362489" lvl="1">
              <a:lnSpc>
                <a:spcPts val="4701"/>
              </a:lnSpc>
              <a:buFont typeface="Arial"/>
              <a:buChar char="•"/>
            </a:pPr>
            <a:r>
              <a:rPr lang="en-US" sz="3357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This is a PostgreSQL relational database designed to model a real-world movie streaming platform like Netflix / Hulu / Disney+.</a:t>
            </a:r>
          </a:p>
          <a:p>
            <a:pPr algn="l" marL="724979" indent="-362489" lvl="1">
              <a:lnSpc>
                <a:spcPts val="4701"/>
              </a:lnSpc>
              <a:buFont typeface="Arial"/>
              <a:buChar char="•"/>
            </a:pPr>
            <a:r>
              <a:rPr lang="en-US" sz="3357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This topic is medium difficulty, fits all course requirements, and is not taken by anyone else in your list.</a:t>
            </a:r>
          </a:p>
          <a:p>
            <a:pPr algn="l">
              <a:lnSpc>
                <a:spcPts val="4701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06491">
            <a:off x="-10219392" y="-3723732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8"/>
                </a:lnTo>
                <a:lnTo>
                  <a:pt x="0" y="108037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24401">
            <a:off x="7890492" y="7010406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22805" y="1541780"/>
            <a:ext cx="9402681" cy="3086480"/>
          </a:xfrm>
          <a:custGeom>
            <a:avLst/>
            <a:gdLst/>
            <a:ahLst/>
            <a:cxnLst/>
            <a:rect r="r" b="b" t="t" l="l"/>
            <a:pathLst>
              <a:path h="3086480" w="9402681">
                <a:moveTo>
                  <a:pt x="0" y="0"/>
                </a:moveTo>
                <a:lnTo>
                  <a:pt x="9402681" y="0"/>
                </a:lnTo>
                <a:lnTo>
                  <a:pt x="9402681" y="3086480"/>
                </a:lnTo>
                <a:lnTo>
                  <a:pt x="0" y="30864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408" r="0" b="-1408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648536" y="1262495"/>
            <a:ext cx="8284709" cy="8229600"/>
          </a:xfrm>
          <a:custGeom>
            <a:avLst/>
            <a:gdLst/>
            <a:ahLst/>
            <a:cxnLst/>
            <a:rect r="r" b="b" t="t" l="l"/>
            <a:pathLst>
              <a:path h="8229600" w="8284709">
                <a:moveTo>
                  <a:pt x="0" y="0"/>
                </a:moveTo>
                <a:lnTo>
                  <a:pt x="8284709" y="0"/>
                </a:lnTo>
                <a:lnTo>
                  <a:pt x="828470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545287" y="2223941"/>
            <a:ext cx="8757717" cy="1928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62"/>
              </a:lnSpc>
            </a:pPr>
            <a:r>
              <a:rPr lang="en-US" b="true" sz="6662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REQUIREMENTS &amp; USE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85424" y="4860400"/>
            <a:ext cx="9773876" cy="5009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8"/>
              </a:lnSpc>
            </a:pPr>
            <a:r>
              <a:rPr lang="en-US" sz="3184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Manage users, subscription plans, movies, genres, watch history, and ratings</a:t>
            </a:r>
          </a:p>
          <a:p>
            <a:pPr algn="l">
              <a:lnSpc>
                <a:spcPts val="4458"/>
              </a:lnSpc>
            </a:pPr>
            <a:r>
              <a:rPr lang="en-US" sz="3184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Ensure data integrity via primary keys, foreign keys, and constraints</a:t>
            </a:r>
          </a:p>
          <a:p>
            <a:pPr algn="l">
              <a:lnSpc>
                <a:spcPts val="4458"/>
              </a:lnSpc>
            </a:pPr>
            <a:r>
              <a:rPr lang="en-US" sz="3184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Support queries for trending movies, popular genres, active users, churn risk</a:t>
            </a:r>
          </a:p>
          <a:p>
            <a:pPr algn="l">
              <a:lnSpc>
                <a:spcPts val="4458"/>
              </a:lnSpc>
            </a:pPr>
            <a:r>
              <a:rPr lang="en-US" sz="3184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Provide a normalized schema and ER-diagram, SQL scripts, transactions, and backup strategy</a:t>
            </a:r>
          </a:p>
          <a:p>
            <a:pPr algn="l">
              <a:lnSpc>
                <a:spcPts val="445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58915" y="531375"/>
            <a:ext cx="8494680" cy="2866954"/>
          </a:xfrm>
          <a:custGeom>
            <a:avLst/>
            <a:gdLst/>
            <a:ahLst/>
            <a:cxnLst/>
            <a:rect r="r" b="b" t="t" l="l"/>
            <a:pathLst>
              <a:path h="2866954" w="8494680">
                <a:moveTo>
                  <a:pt x="0" y="0"/>
                </a:moveTo>
                <a:lnTo>
                  <a:pt x="8494679" y="0"/>
                </a:lnTo>
                <a:lnTo>
                  <a:pt x="8494679" y="2866954"/>
                </a:lnTo>
                <a:lnTo>
                  <a:pt x="0" y="28669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727055" y="8130886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856357" y="-3086100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001475" y="3729599"/>
            <a:ext cx="14257825" cy="1893225"/>
            <a:chOff x="0" y="0"/>
            <a:chExt cx="4729998" cy="62807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729998" cy="628073"/>
            </a:xfrm>
            <a:custGeom>
              <a:avLst/>
              <a:gdLst/>
              <a:ahLst/>
              <a:cxnLst/>
              <a:rect r="r" b="b" t="t" l="l"/>
              <a:pathLst>
                <a:path h="628073" w="4729998">
                  <a:moveTo>
                    <a:pt x="27693" y="0"/>
                  </a:moveTo>
                  <a:lnTo>
                    <a:pt x="4702305" y="0"/>
                  </a:lnTo>
                  <a:cubicBezTo>
                    <a:pt x="4709650" y="0"/>
                    <a:pt x="4716693" y="2918"/>
                    <a:pt x="4721887" y="8111"/>
                  </a:cubicBezTo>
                  <a:cubicBezTo>
                    <a:pt x="4727080" y="13304"/>
                    <a:pt x="4729998" y="20348"/>
                    <a:pt x="4729998" y="27693"/>
                  </a:cubicBezTo>
                  <a:lnTo>
                    <a:pt x="4729998" y="600380"/>
                  </a:lnTo>
                  <a:cubicBezTo>
                    <a:pt x="4729998" y="607725"/>
                    <a:pt x="4727080" y="614768"/>
                    <a:pt x="4721887" y="619962"/>
                  </a:cubicBezTo>
                  <a:cubicBezTo>
                    <a:pt x="4716693" y="625155"/>
                    <a:pt x="4709650" y="628073"/>
                    <a:pt x="4702305" y="628073"/>
                  </a:cubicBezTo>
                  <a:lnTo>
                    <a:pt x="27693" y="628073"/>
                  </a:lnTo>
                  <a:cubicBezTo>
                    <a:pt x="20348" y="628073"/>
                    <a:pt x="13304" y="625155"/>
                    <a:pt x="8111" y="619962"/>
                  </a:cubicBezTo>
                  <a:cubicBezTo>
                    <a:pt x="2918" y="614768"/>
                    <a:pt x="0" y="607725"/>
                    <a:pt x="0" y="600380"/>
                  </a:cubicBezTo>
                  <a:lnTo>
                    <a:pt x="0" y="27693"/>
                  </a:lnTo>
                  <a:cubicBezTo>
                    <a:pt x="0" y="20348"/>
                    <a:pt x="2918" y="13304"/>
                    <a:pt x="8111" y="8111"/>
                  </a:cubicBezTo>
                  <a:cubicBezTo>
                    <a:pt x="13304" y="2918"/>
                    <a:pt x="20348" y="0"/>
                    <a:pt x="27693" y="0"/>
                  </a:cubicBezTo>
                  <a:close/>
                </a:path>
              </a:pathLst>
            </a:custGeom>
            <a:solidFill>
              <a:srgbClr val="EFEC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729998" cy="675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957388" y="3632124"/>
            <a:ext cx="2088175" cy="208817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ECFF"/>
            </a:solidFill>
            <a:ln w="38100" cap="sq">
              <a:solidFill>
                <a:srgbClr val="E3DEFD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469502" y="847416"/>
            <a:ext cx="10000627" cy="2158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b="true" sz="7453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DATABASE DESIGN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2934367" y="6446424"/>
            <a:ext cx="14037746" cy="1893225"/>
            <a:chOff x="0" y="0"/>
            <a:chExt cx="4656987" cy="62807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656987" cy="628073"/>
            </a:xfrm>
            <a:custGeom>
              <a:avLst/>
              <a:gdLst/>
              <a:ahLst/>
              <a:cxnLst/>
              <a:rect r="r" b="b" t="t" l="l"/>
              <a:pathLst>
                <a:path h="628073" w="4656987">
                  <a:moveTo>
                    <a:pt x="28127" y="0"/>
                  </a:moveTo>
                  <a:lnTo>
                    <a:pt x="4628860" y="0"/>
                  </a:lnTo>
                  <a:cubicBezTo>
                    <a:pt x="4644394" y="0"/>
                    <a:pt x="4656987" y="12593"/>
                    <a:pt x="4656987" y="28127"/>
                  </a:cubicBezTo>
                  <a:lnTo>
                    <a:pt x="4656987" y="599946"/>
                  </a:lnTo>
                  <a:cubicBezTo>
                    <a:pt x="4656987" y="607406"/>
                    <a:pt x="4654024" y="614560"/>
                    <a:pt x="4648749" y="619835"/>
                  </a:cubicBezTo>
                  <a:cubicBezTo>
                    <a:pt x="4643474" y="625109"/>
                    <a:pt x="4636320" y="628073"/>
                    <a:pt x="4628860" y="628073"/>
                  </a:cubicBezTo>
                  <a:lnTo>
                    <a:pt x="28127" y="628073"/>
                  </a:lnTo>
                  <a:cubicBezTo>
                    <a:pt x="12593" y="628073"/>
                    <a:pt x="0" y="615480"/>
                    <a:pt x="0" y="599946"/>
                  </a:cubicBezTo>
                  <a:lnTo>
                    <a:pt x="0" y="28127"/>
                  </a:lnTo>
                  <a:cubicBezTo>
                    <a:pt x="0" y="20667"/>
                    <a:pt x="2963" y="13513"/>
                    <a:pt x="8238" y="8238"/>
                  </a:cubicBezTo>
                  <a:cubicBezTo>
                    <a:pt x="13513" y="2963"/>
                    <a:pt x="20667" y="0"/>
                    <a:pt x="28127" y="0"/>
                  </a:cubicBezTo>
                  <a:close/>
                </a:path>
              </a:pathLst>
            </a:custGeom>
            <a:solidFill>
              <a:srgbClr val="FFF0F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4656987" cy="675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890279" y="6348949"/>
            <a:ext cx="2088175" cy="2088175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0FA"/>
            </a:solidFill>
            <a:ln w="38100" cap="sq">
              <a:solidFill>
                <a:srgbClr val="FDDEF2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610019" y="4109439"/>
            <a:ext cx="2648695" cy="121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b="true" sz="7453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01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10019" y="6767004"/>
            <a:ext cx="2648695" cy="121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b="true" sz="7453">
                <a:solidFill>
                  <a:srgbClr val="BB5F9A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02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258714" y="3988489"/>
            <a:ext cx="11962040" cy="1327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4"/>
              </a:lnSpc>
            </a:pPr>
            <a:r>
              <a:rPr lang="en-US" sz="255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Tables: user_account, subscription_plan, subscription, movie, genre, movie_genre, watch_history, rating, device</a:t>
            </a:r>
          </a:p>
          <a:p>
            <a:pPr algn="l">
              <a:lnSpc>
                <a:spcPts val="3574"/>
              </a:lnSpc>
            </a:pPr>
            <a:r>
              <a:rPr lang="en-US" sz="255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Primary keys uniquely identify rows; foreign keys enforce relationships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258714" y="6660955"/>
            <a:ext cx="11962040" cy="1776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4"/>
              </a:lnSpc>
            </a:pPr>
            <a:r>
              <a:rPr lang="en-US" sz="2552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Normalization to at least 3NF; separate tables handle many-to-many (movie–genre)</a:t>
            </a:r>
          </a:p>
          <a:p>
            <a:pPr algn="l">
              <a:lnSpc>
                <a:spcPts val="3574"/>
              </a:lnSpc>
            </a:pPr>
            <a:r>
              <a:rPr lang="en-US" sz="2552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See ER-diagram (docs/erd.png) for relationships and cardinalities</a:t>
            </a:r>
          </a:p>
          <a:p>
            <a:pPr algn="l">
              <a:lnSpc>
                <a:spcPts val="357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725930"/>
            <a:ext cx="18288000" cy="6835140"/>
          </a:xfrm>
          <a:custGeom>
            <a:avLst/>
            <a:gdLst/>
            <a:ahLst/>
            <a:cxnLst/>
            <a:rect r="r" b="b" t="t" l="l"/>
            <a:pathLst>
              <a:path h="6835140" w="18288000">
                <a:moveTo>
                  <a:pt x="0" y="0"/>
                </a:moveTo>
                <a:lnTo>
                  <a:pt x="18288000" y="0"/>
                </a:lnTo>
                <a:lnTo>
                  <a:pt x="18288000" y="6835140"/>
                </a:lnTo>
                <a:lnTo>
                  <a:pt x="0" y="6835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6985794" y="6075224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06491">
            <a:off x="10091085" y="-10463727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9"/>
                </a:lnTo>
                <a:lnTo>
                  <a:pt x="0" y="10803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1430" y="583633"/>
            <a:ext cx="7314508" cy="2468647"/>
          </a:xfrm>
          <a:custGeom>
            <a:avLst/>
            <a:gdLst/>
            <a:ahLst/>
            <a:cxnLst/>
            <a:rect r="r" b="b" t="t" l="l"/>
            <a:pathLst>
              <a:path h="2468647" w="7314508">
                <a:moveTo>
                  <a:pt x="0" y="0"/>
                </a:moveTo>
                <a:lnTo>
                  <a:pt x="7314508" y="0"/>
                </a:lnTo>
                <a:lnTo>
                  <a:pt x="7314508" y="2468647"/>
                </a:lnTo>
                <a:lnTo>
                  <a:pt x="0" y="24686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35020" y="3322449"/>
            <a:ext cx="11561627" cy="958364"/>
            <a:chOff x="0" y="0"/>
            <a:chExt cx="2920543" cy="2420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20543" cy="242089"/>
            </a:xfrm>
            <a:custGeom>
              <a:avLst/>
              <a:gdLst/>
              <a:ahLst/>
              <a:cxnLst/>
              <a:rect r="r" b="b" t="t" l="l"/>
              <a:pathLst>
                <a:path h="242089" w="2920543">
                  <a:moveTo>
                    <a:pt x="34151" y="0"/>
                  </a:moveTo>
                  <a:lnTo>
                    <a:pt x="2886393" y="0"/>
                  </a:lnTo>
                  <a:cubicBezTo>
                    <a:pt x="2905253" y="0"/>
                    <a:pt x="2920543" y="15290"/>
                    <a:pt x="2920543" y="34151"/>
                  </a:cubicBezTo>
                  <a:lnTo>
                    <a:pt x="2920543" y="207938"/>
                  </a:lnTo>
                  <a:cubicBezTo>
                    <a:pt x="2920543" y="226799"/>
                    <a:pt x="2905253" y="242089"/>
                    <a:pt x="2886393" y="242089"/>
                  </a:cubicBezTo>
                  <a:lnTo>
                    <a:pt x="34151" y="242089"/>
                  </a:lnTo>
                  <a:cubicBezTo>
                    <a:pt x="15290" y="242089"/>
                    <a:pt x="0" y="226799"/>
                    <a:pt x="0" y="207938"/>
                  </a:cubicBezTo>
                  <a:lnTo>
                    <a:pt x="0" y="34151"/>
                  </a:lnTo>
                  <a:cubicBezTo>
                    <a:pt x="0" y="15290"/>
                    <a:pt x="15290" y="0"/>
                    <a:pt x="34151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920543" cy="289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35020" y="4547514"/>
            <a:ext cx="11561627" cy="867306"/>
            <a:chOff x="0" y="0"/>
            <a:chExt cx="2920543" cy="21908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920543" cy="219087"/>
            </a:xfrm>
            <a:custGeom>
              <a:avLst/>
              <a:gdLst/>
              <a:ahLst/>
              <a:cxnLst/>
              <a:rect r="r" b="b" t="t" l="l"/>
              <a:pathLst>
                <a:path h="219087" w="2920543">
                  <a:moveTo>
                    <a:pt x="34151" y="0"/>
                  </a:moveTo>
                  <a:lnTo>
                    <a:pt x="2886393" y="0"/>
                  </a:lnTo>
                  <a:cubicBezTo>
                    <a:pt x="2905253" y="0"/>
                    <a:pt x="2920543" y="15290"/>
                    <a:pt x="2920543" y="34151"/>
                  </a:cubicBezTo>
                  <a:lnTo>
                    <a:pt x="2920543" y="184936"/>
                  </a:lnTo>
                  <a:cubicBezTo>
                    <a:pt x="2920543" y="203797"/>
                    <a:pt x="2905253" y="219087"/>
                    <a:pt x="2886393" y="219087"/>
                  </a:cubicBezTo>
                  <a:lnTo>
                    <a:pt x="34151" y="219087"/>
                  </a:lnTo>
                  <a:cubicBezTo>
                    <a:pt x="15290" y="219087"/>
                    <a:pt x="0" y="203797"/>
                    <a:pt x="0" y="184936"/>
                  </a:cubicBezTo>
                  <a:lnTo>
                    <a:pt x="0" y="34151"/>
                  </a:lnTo>
                  <a:cubicBezTo>
                    <a:pt x="0" y="15290"/>
                    <a:pt x="15290" y="0"/>
                    <a:pt x="34151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920543" cy="2667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3522702" y="2223655"/>
            <a:ext cx="6673096" cy="8229600"/>
          </a:xfrm>
          <a:custGeom>
            <a:avLst/>
            <a:gdLst/>
            <a:ahLst/>
            <a:cxnLst/>
            <a:rect r="r" b="b" t="t" l="l"/>
            <a:pathLst>
              <a:path h="8229600" w="6673096">
                <a:moveTo>
                  <a:pt x="0" y="0"/>
                </a:moveTo>
                <a:lnTo>
                  <a:pt x="6673096" y="0"/>
                </a:lnTo>
                <a:lnTo>
                  <a:pt x="66730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-271282" y="1173849"/>
            <a:ext cx="9999931" cy="121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2"/>
              </a:lnSpc>
            </a:pPr>
            <a:r>
              <a:rPr lang="en-US" b="true" sz="7452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OVERVIEW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40420" y="3527776"/>
            <a:ext cx="10969025" cy="490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9"/>
              </a:lnSpc>
            </a:pPr>
            <a:r>
              <a:rPr lang="en-US" sz="2885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01_schema_creation.sql: defines tables, constraints, and indexes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40420" y="4707311"/>
            <a:ext cx="9938809" cy="490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9"/>
              </a:lnSpc>
            </a:pPr>
            <a:r>
              <a:rPr lang="en-US" sz="2885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02_data_insertion.sql: populates tables with sample data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235020" y="5681519"/>
            <a:ext cx="11561627" cy="958364"/>
            <a:chOff x="0" y="0"/>
            <a:chExt cx="2920543" cy="2420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920543" cy="242089"/>
            </a:xfrm>
            <a:custGeom>
              <a:avLst/>
              <a:gdLst/>
              <a:ahLst/>
              <a:cxnLst/>
              <a:rect r="r" b="b" t="t" l="l"/>
              <a:pathLst>
                <a:path h="242089" w="2920543">
                  <a:moveTo>
                    <a:pt x="34151" y="0"/>
                  </a:moveTo>
                  <a:lnTo>
                    <a:pt x="2886393" y="0"/>
                  </a:lnTo>
                  <a:cubicBezTo>
                    <a:pt x="2905253" y="0"/>
                    <a:pt x="2920543" y="15290"/>
                    <a:pt x="2920543" y="34151"/>
                  </a:cubicBezTo>
                  <a:lnTo>
                    <a:pt x="2920543" y="207938"/>
                  </a:lnTo>
                  <a:cubicBezTo>
                    <a:pt x="2920543" y="226799"/>
                    <a:pt x="2905253" y="242089"/>
                    <a:pt x="2886393" y="242089"/>
                  </a:cubicBezTo>
                  <a:lnTo>
                    <a:pt x="34151" y="242089"/>
                  </a:lnTo>
                  <a:cubicBezTo>
                    <a:pt x="15290" y="242089"/>
                    <a:pt x="0" y="226799"/>
                    <a:pt x="0" y="207938"/>
                  </a:cubicBezTo>
                  <a:lnTo>
                    <a:pt x="0" y="34151"/>
                  </a:lnTo>
                  <a:cubicBezTo>
                    <a:pt x="0" y="15290"/>
                    <a:pt x="15290" y="0"/>
                    <a:pt x="34151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2920543" cy="289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35020" y="6906584"/>
            <a:ext cx="11561627" cy="867306"/>
            <a:chOff x="0" y="0"/>
            <a:chExt cx="2920543" cy="21908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920543" cy="219087"/>
            </a:xfrm>
            <a:custGeom>
              <a:avLst/>
              <a:gdLst/>
              <a:ahLst/>
              <a:cxnLst/>
              <a:rect r="r" b="b" t="t" l="l"/>
              <a:pathLst>
                <a:path h="219087" w="2920543">
                  <a:moveTo>
                    <a:pt x="34151" y="0"/>
                  </a:moveTo>
                  <a:lnTo>
                    <a:pt x="2886393" y="0"/>
                  </a:lnTo>
                  <a:cubicBezTo>
                    <a:pt x="2905253" y="0"/>
                    <a:pt x="2920543" y="15290"/>
                    <a:pt x="2920543" y="34151"/>
                  </a:cubicBezTo>
                  <a:lnTo>
                    <a:pt x="2920543" y="184936"/>
                  </a:lnTo>
                  <a:cubicBezTo>
                    <a:pt x="2920543" y="203797"/>
                    <a:pt x="2905253" y="219087"/>
                    <a:pt x="2886393" y="219087"/>
                  </a:cubicBezTo>
                  <a:lnTo>
                    <a:pt x="34151" y="219087"/>
                  </a:lnTo>
                  <a:cubicBezTo>
                    <a:pt x="15290" y="219087"/>
                    <a:pt x="0" y="203797"/>
                    <a:pt x="0" y="184936"/>
                  </a:cubicBezTo>
                  <a:lnTo>
                    <a:pt x="0" y="34151"/>
                  </a:lnTo>
                  <a:cubicBezTo>
                    <a:pt x="0" y="15290"/>
                    <a:pt x="15290" y="0"/>
                    <a:pt x="34151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2920543" cy="2667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440420" y="5856692"/>
            <a:ext cx="10969025" cy="490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9"/>
              </a:lnSpc>
            </a:pPr>
            <a:r>
              <a:rPr lang="en-US" sz="2885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03_logic_and_views.sql: function, trigger, and reporting views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40420" y="7066381"/>
            <a:ext cx="11174425" cy="490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9"/>
              </a:lnSpc>
            </a:pPr>
            <a:r>
              <a:rPr lang="en-US" sz="2885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04_queries_basic.sql / 05_queries_advanced.sql: example queries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235020" y="8040590"/>
            <a:ext cx="11561627" cy="958364"/>
            <a:chOff x="0" y="0"/>
            <a:chExt cx="2920543" cy="24208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920543" cy="242089"/>
            </a:xfrm>
            <a:custGeom>
              <a:avLst/>
              <a:gdLst/>
              <a:ahLst/>
              <a:cxnLst/>
              <a:rect r="r" b="b" t="t" l="l"/>
              <a:pathLst>
                <a:path h="242089" w="2920543">
                  <a:moveTo>
                    <a:pt x="34151" y="0"/>
                  </a:moveTo>
                  <a:lnTo>
                    <a:pt x="2886393" y="0"/>
                  </a:lnTo>
                  <a:cubicBezTo>
                    <a:pt x="2905253" y="0"/>
                    <a:pt x="2920543" y="15290"/>
                    <a:pt x="2920543" y="34151"/>
                  </a:cubicBezTo>
                  <a:lnTo>
                    <a:pt x="2920543" y="207938"/>
                  </a:lnTo>
                  <a:cubicBezTo>
                    <a:pt x="2920543" y="226799"/>
                    <a:pt x="2905253" y="242089"/>
                    <a:pt x="2886393" y="242089"/>
                  </a:cubicBezTo>
                  <a:lnTo>
                    <a:pt x="34151" y="242089"/>
                  </a:lnTo>
                  <a:cubicBezTo>
                    <a:pt x="15290" y="242089"/>
                    <a:pt x="0" y="226799"/>
                    <a:pt x="0" y="207938"/>
                  </a:cubicBezTo>
                  <a:lnTo>
                    <a:pt x="0" y="34151"/>
                  </a:lnTo>
                  <a:cubicBezTo>
                    <a:pt x="0" y="15290"/>
                    <a:pt x="15290" y="0"/>
                    <a:pt x="34151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2920543" cy="289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440420" y="8215762"/>
            <a:ext cx="11174425" cy="490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9"/>
              </a:lnSpc>
            </a:pPr>
            <a:r>
              <a:rPr lang="en-US" sz="2885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06_transactions_and_indexes.sql: transactions and index usage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37955" y="7117773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78052" y="-202103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755123" y="414884"/>
            <a:ext cx="7024097" cy="2370633"/>
          </a:xfrm>
          <a:custGeom>
            <a:avLst/>
            <a:gdLst/>
            <a:ahLst/>
            <a:cxnLst/>
            <a:rect r="r" b="b" t="t" l="l"/>
            <a:pathLst>
              <a:path h="2370633" w="7024097">
                <a:moveTo>
                  <a:pt x="0" y="0"/>
                </a:moveTo>
                <a:lnTo>
                  <a:pt x="7024097" y="0"/>
                </a:lnTo>
                <a:lnTo>
                  <a:pt x="7024097" y="2370632"/>
                </a:lnTo>
                <a:lnTo>
                  <a:pt x="0" y="23706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35020" y="3418127"/>
            <a:ext cx="4970018" cy="6583123"/>
            <a:chOff x="0" y="0"/>
            <a:chExt cx="1255459" cy="16629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55459" cy="1662940"/>
            </a:xfrm>
            <a:custGeom>
              <a:avLst/>
              <a:gdLst/>
              <a:ahLst/>
              <a:cxnLst/>
              <a:rect r="r" b="b" t="t" l="l"/>
              <a:pathLst>
                <a:path h="1662940" w="1255459">
                  <a:moveTo>
                    <a:pt x="79444" y="0"/>
                  </a:moveTo>
                  <a:lnTo>
                    <a:pt x="1176015" y="0"/>
                  </a:lnTo>
                  <a:cubicBezTo>
                    <a:pt x="1219891" y="0"/>
                    <a:pt x="1255459" y="35568"/>
                    <a:pt x="1255459" y="79444"/>
                  </a:cubicBezTo>
                  <a:lnTo>
                    <a:pt x="1255459" y="1583496"/>
                  </a:lnTo>
                  <a:cubicBezTo>
                    <a:pt x="1255459" y="1627372"/>
                    <a:pt x="1219891" y="1662940"/>
                    <a:pt x="1176015" y="1662940"/>
                  </a:cubicBezTo>
                  <a:lnTo>
                    <a:pt x="79444" y="1662940"/>
                  </a:lnTo>
                  <a:cubicBezTo>
                    <a:pt x="35568" y="1662940"/>
                    <a:pt x="0" y="1627372"/>
                    <a:pt x="0" y="1583496"/>
                  </a:cubicBezTo>
                  <a:lnTo>
                    <a:pt x="0" y="79444"/>
                  </a:lnTo>
                  <a:cubicBezTo>
                    <a:pt x="0" y="35568"/>
                    <a:pt x="35568" y="0"/>
                    <a:pt x="79444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55459" cy="17105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845478" y="3418127"/>
            <a:ext cx="5015469" cy="6583123"/>
            <a:chOff x="0" y="0"/>
            <a:chExt cx="1266940" cy="16629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66940" cy="1662940"/>
            </a:xfrm>
            <a:custGeom>
              <a:avLst/>
              <a:gdLst/>
              <a:ahLst/>
              <a:cxnLst/>
              <a:rect r="r" b="b" t="t" l="l"/>
              <a:pathLst>
                <a:path h="1662940" w="1266940">
                  <a:moveTo>
                    <a:pt x="78724" y="0"/>
                  </a:moveTo>
                  <a:lnTo>
                    <a:pt x="1188216" y="0"/>
                  </a:lnTo>
                  <a:cubicBezTo>
                    <a:pt x="1231694" y="0"/>
                    <a:pt x="1266940" y="35246"/>
                    <a:pt x="1266940" y="78724"/>
                  </a:cubicBezTo>
                  <a:lnTo>
                    <a:pt x="1266940" y="1584216"/>
                  </a:lnTo>
                  <a:cubicBezTo>
                    <a:pt x="1266940" y="1627694"/>
                    <a:pt x="1231694" y="1662940"/>
                    <a:pt x="1188216" y="1662940"/>
                  </a:cubicBezTo>
                  <a:lnTo>
                    <a:pt x="78724" y="1662940"/>
                  </a:lnTo>
                  <a:cubicBezTo>
                    <a:pt x="35246" y="1662940"/>
                    <a:pt x="0" y="1627694"/>
                    <a:pt x="0" y="1584216"/>
                  </a:cubicBezTo>
                  <a:lnTo>
                    <a:pt x="0" y="78724"/>
                  </a:lnTo>
                  <a:cubicBezTo>
                    <a:pt x="0" y="35246"/>
                    <a:pt x="35246" y="0"/>
                    <a:pt x="78724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66940" cy="17105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309124" y="2467361"/>
            <a:ext cx="2088175" cy="208817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ECFF"/>
            </a:solidFill>
            <a:ln w="38100" cap="sq">
              <a:solidFill>
                <a:srgbClr val="E3DEFD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384683" y="811403"/>
            <a:ext cx="12438275" cy="149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0"/>
              </a:lnSpc>
            </a:pPr>
            <a:r>
              <a:rPr lang="en-US" b="true" sz="9270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RESULT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28864" y="2867302"/>
            <a:ext cx="2648695" cy="121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b="true" sz="7453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02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395682" y="2467361"/>
            <a:ext cx="2648695" cy="2088175"/>
            <a:chOff x="0" y="0"/>
            <a:chExt cx="3531593" cy="2784233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373680" y="0"/>
              <a:ext cx="2784233" cy="2784233"/>
              <a:chOff x="0" y="0"/>
              <a:chExt cx="812800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0FA"/>
              </a:solidFill>
              <a:ln w="38100" cap="sq">
                <a:solidFill>
                  <a:srgbClr val="FDDEF2"/>
                </a:solidFill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0" y="558654"/>
              <a:ext cx="3531593" cy="159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53"/>
                </a:lnSpc>
              </a:pPr>
              <a:r>
                <a:rPr lang="en-US" b="true" sz="7453">
                  <a:solidFill>
                    <a:srgbClr val="BB5F9A"/>
                  </a:solidFill>
                  <a:latin typeface="Agrandir Wide Heavy"/>
                  <a:ea typeface="Agrandir Wide Heavy"/>
                  <a:cs typeface="Agrandir Wide Heavy"/>
                  <a:sym typeface="Agrandir Wide Heavy"/>
                </a:rPr>
                <a:t>01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442518" y="5095875"/>
            <a:ext cx="4585295" cy="3810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Basic queries: SELECT, INSERT, UPDATE, DELETE, joins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Advanced queries: GROUP BY, CTEs (WITH), window functions (RANK, ROW_NUMBER)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Analytical reports: trending movies, popular genres, active users, average ratings</a:t>
            </a:r>
          </a:p>
          <a:p>
            <a:pPr algn="ctr">
              <a:lnSpc>
                <a:spcPts val="3349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7122322" y="5095875"/>
            <a:ext cx="4282290" cy="3810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• Demonstrate ACID properties: BEGIN, COMMIT, ROLLBACK, SAVEPOINT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• Example transaction: upgrade a user subscription safely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• Example SAVEPOINT scenario: insert multiple watch events and undo one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2499121" y="3418127"/>
            <a:ext cx="5015469" cy="6583123"/>
            <a:chOff x="0" y="0"/>
            <a:chExt cx="1266940" cy="166294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66940" cy="1662940"/>
            </a:xfrm>
            <a:custGeom>
              <a:avLst/>
              <a:gdLst/>
              <a:ahLst/>
              <a:cxnLst/>
              <a:rect r="r" b="b" t="t" l="l"/>
              <a:pathLst>
                <a:path h="1662940" w="1266940">
                  <a:moveTo>
                    <a:pt x="78724" y="0"/>
                  </a:moveTo>
                  <a:lnTo>
                    <a:pt x="1188216" y="0"/>
                  </a:lnTo>
                  <a:cubicBezTo>
                    <a:pt x="1231694" y="0"/>
                    <a:pt x="1266940" y="35246"/>
                    <a:pt x="1266940" y="78724"/>
                  </a:cubicBezTo>
                  <a:lnTo>
                    <a:pt x="1266940" y="1584216"/>
                  </a:lnTo>
                  <a:cubicBezTo>
                    <a:pt x="1266940" y="1627694"/>
                    <a:pt x="1231694" y="1662940"/>
                    <a:pt x="1188216" y="1662940"/>
                  </a:cubicBezTo>
                  <a:lnTo>
                    <a:pt x="78724" y="1662940"/>
                  </a:lnTo>
                  <a:cubicBezTo>
                    <a:pt x="35246" y="1662940"/>
                    <a:pt x="0" y="1627694"/>
                    <a:pt x="0" y="1584216"/>
                  </a:cubicBezTo>
                  <a:lnTo>
                    <a:pt x="0" y="78724"/>
                  </a:lnTo>
                  <a:cubicBezTo>
                    <a:pt x="0" y="35246"/>
                    <a:pt x="35246" y="0"/>
                    <a:pt x="78724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1266940" cy="17105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962768" y="2374040"/>
            <a:ext cx="2088175" cy="2088175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0FA"/>
            </a:solidFill>
            <a:ln w="38100" cap="sq">
              <a:solidFill>
                <a:srgbClr val="FDDEF2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3682508" y="2773980"/>
            <a:ext cx="2648695" cy="121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b="true" sz="7453">
                <a:solidFill>
                  <a:srgbClr val="BB5F9A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03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865710" y="5095875"/>
            <a:ext cx="4282290" cy="3810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Indexes on watch_history (user/time), subscription (user/active), rating (movie)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Use EXPLAIN ANALYZE to show index scans and performance impact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Queries target normalization and performance using indexes and views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826077" y="-5120981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24401">
            <a:off x="-1339724" y="6993087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972866" y="4925291"/>
            <a:ext cx="6673096" cy="8229600"/>
          </a:xfrm>
          <a:custGeom>
            <a:avLst/>
            <a:gdLst/>
            <a:ahLst/>
            <a:cxnLst/>
            <a:rect r="r" b="b" t="t" l="l"/>
            <a:pathLst>
              <a:path h="8229600" w="6673096">
                <a:moveTo>
                  <a:pt x="0" y="0"/>
                </a:moveTo>
                <a:lnTo>
                  <a:pt x="6673096" y="0"/>
                </a:lnTo>
                <a:lnTo>
                  <a:pt x="66730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05835" y="-2374323"/>
            <a:ext cx="6966602" cy="8229600"/>
          </a:xfrm>
          <a:custGeom>
            <a:avLst/>
            <a:gdLst/>
            <a:ahLst/>
            <a:cxnLst/>
            <a:rect r="r" b="b" t="t" l="l"/>
            <a:pathLst>
              <a:path h="8229600" w="6966602">
                <a:moveTo>
                  <a:pt x="0" y="0"/>
                </a:moveTo>
                <a:lnTo>
                  <a:pt x="6966602" y="0"/>
                </a:lnTo>
                <a:lnTo>
                  <a:pt x="696660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145973" y="3872886"/>
            <a:ext cx="10957609" cy="347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000"/>
              </a:lnSpc>
            </a:pPr>
            <a:r>
              <a:rPr lang="en-US" sz="12000" b="true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QUESTION</a:t>
            </a:r>
          </a:p>
          <a:p>
            <a:pPr algn="ctr">
              <a:lnSpc>
                <a:spcPts val="12000"/>
              </a:lnSpc>
            </a:pPr>
            <a:r>
              <a:rPr lang="en-US" b="true" sz="12000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TIME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228600" y="801837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704281" y="3534814"/>
            <a:ext cx="19696562" cy="2335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46"/>
              </a:lnSpc>
            </a:pPr>
            <a:r>
              <a:rPr lang="en-US" b="true" sz="14446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424401">
            <a:off x="4937414" y="8357760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71709" y="5122972"/>
            <a:ext cx="6344583" cy="746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85"/>
              </a:lnSpc>
            </a:pPr>
            <a:r>
              <a:rPr lang="en-US" sz="4346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For your attention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2330257">
            <a:off x="-10199620" y="-1608371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DAG6vKIf__I</dc:identifier>
  <dcterms:modified xsi:type="dcterms:W3CDTF">2011-08-01T06:04:30Z</dcterms:modified>
  <cp:revision>1</cp:revision>
  <dc:title>Movie Streaming Database Final Project, копия</dc:title>
</cp:coreProperties>
</file>

<file path=docProps/thumbnail.jpeg>
</file>